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7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2654-27A8-3DAB-C8FE-F33E649ED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290B7-7BD0-A798-F711-211BBD32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5B7B2-81F8-8EA5-4E86-2E16191C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FF70D-CA6C-125D-4C3C-E5B6C6AA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2310E-0A92-CD99-1C1B-BD394971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9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BBB3-A436-CC85-5EC2-1B9EA964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2B79E-AD70-8725-D09F-849F7426B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21941-DBA7-4B0F-006C-EB731E51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B2D41-E7F5-C80E-6BA0-2F497615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C788D-22A5-940A-D5D8-4C73D634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8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9E084-1A71-8CA5-5EB3-65D9F1D8A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F4558-698D-E45D-14D2-59E169531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13D90-1BD1-5076-9164-2D33D525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BC5AC-0648-19FD-C840-C88AEC3E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7203B-0F63-28A7-E8A7-A1024DEE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2348-2AED-2415-6E86-35465680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A5646-0D7A-D6B6-22BF-795F0283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D881F-7A19-93EA-28A9-898BFE39A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1E558-24C8-7DA4-12B0-9803E829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99EB-7BDC-6AD8-A709-33F56ED1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C9E6-AC7B-30D6-E298-0F8EBFA0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1477D-50BC-1683-8730-D8AA26F8F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61BED-9671-6573-8250-F4F1470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DEB71-CA64-F657-121F-24E2AB60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F696-3E06-D67C-2112-807CEBEF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85FBB-D2FF-855E-C406-507B859B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54BE8-4669-B164-17EC-CCB6582AF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E6699-29DD-6BD5-1EC9-86C441449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3DCE5-E281-6B5A-A166-707199FC2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36DAB-3005-4668-2DDB-960F0287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627E6-5C39-BA41-D44B-919DB80C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7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030A-EB4E-BEFE-61D4-B9722A81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C4FBA-190E-16CC-527C-A396EF78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81BA3-68BF-08DF-CB97-07067DEF5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3DAF88-635F-588D-DF5A-58B2C5323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9AE064-E41E-2BC2-8D20-D3AA624D2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97A5C0-0F12-0BD8-F976-3616309A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2CFA9-DD46-BDA2-5CFE-878CE4B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EF7A2-177D-2E09-97FF-2ABBB59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1DF1-CBCD-D8E8-F366-57835974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57E3D-AE33-8BF9-6A67-C2A24479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3142-C810-626D-F375-89002FDD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4A684-D9D1-BB7E-8580-F5AF7499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7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87F1B-E69C-A45E-785F-7253EFE4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36FE1-C56F-3F1A-8144-64870215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14FD1-61EB-77FE-E0A2-FB7B73F4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B20D-0548-7777-493D-30524564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00755-CFDC-C58E-313A-97797ED25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4FF99-547F-09EA-F3B7-BE635E3C6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C2B18-16C7-A100-CFB6-EC20D619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346BC-2847-635B-6EDD-692B823E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3A5D4-DE1E-B7B5-0363-F84FFD0F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5A64-E001-C794-6087-486A574F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D2E04-0475-8FA5-B5CD-0D025D52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E8D8F-19AE-201E-0F0E-86AAC20A6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299F3-B00E-A1C9-283B-E8E0FC3A4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0DC72-11FA-BAA9-55A5-5C30281C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DC865-3D8C-8C1B-CCD9-89F4CFA4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D402-997C-D0AE-2056-6DC128AFF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D4795-5C4F-6A5A-1E69-D292F4B7D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DB6AA-B02E-507F-D44B-66F09AA8B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B60A-E184-4876-B963-EC66391D5FF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C3421-D332-954B-3F61-1C06C911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7266C-4366-20EC-B8DF-2782380F6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41A2-B4D6-4A3A-9746-8E1B6CDE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3D819-A3D4-74D3-530B-806E1E756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pPr algn="l"/>
            <a:r>
              <a:rPr lang="en-US" sz="8000">
                <a:solidFill>
                  <a:schemeClr val="bg1"/>
                </a:solidFill>
              </a:rPr>
              <a:t>Constitution Heights Metropolitan District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A3E9F-DA1E-EAA1-7A74-DB7FBB7BE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4307684"/>
            <a:ext cx="9544153" cy="190684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latin typeface="+mj-lt"/>
              </a:rPr>
              <a:t>2023 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7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BCEA90-F7D5-4EC1-9BE2-5A49A20F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48F91B-FA65-4A06-A177-8CCF7EBC8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78410" cy="6195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AA3A32DF-BC13-13C1-14B0-830A826B27C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1018074" y="0"/>
            <a:ext cx="10155855" cy="6195072"/>
          </a:xfrm>
          <a:prstGeom prst="rect">
            <a:avLst/>
          </a:prstGeom>
        </p:spPr>
      </p:pic>
      <p:sp>
        <p:nvSpPr>
          <p:cNvPr id="13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0" y="-2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746E12-5C1D-2BFA-419A-43F23E59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32" y="914399"/>
            <a:ext cx="9283781" cy="259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15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411137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8779F6-5395-4B82-BDCB-4ADF6A5B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3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800" y="-1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0191CD-D48F-4F7A-8077-0380603A2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F2B71-1BEC-FBD1-1A31-F2D48C94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District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1A653-72B5-ECF6-7690-F5B593EA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Elected/Appointed Board of Directors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Management by WSDM District Managers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support as needed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Auditors</a:t>
            </a:r>
          </a:p>
        </p:txBody>
      </p:sp>
    </p:spTree>
    <p:extLst>
      <p:ext uri="{BB962C8B-B14F-4D97-AF65-F5344CB8AC3E}">
        <p14:creationId xmlns:p14="http://schemas.microsoft.com/office/powerpoint/2010/main" val="340543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A86598-DA2C-41D5-BC0C-E877F881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" y="0"/>
            <a:ext cx="7525153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BB615-5CDA-1BAE-9C47-B21AD0B07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6" y="637763"/>
            <a:ext cx="5735633" cy="1627274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 Expenses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57" y="2377331"/>
            <a:ext cx="457200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A26C-CE5B-A5B0-B60B-B599ED83E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4" y="2423051"/>
            <a:ext cx="6736206" cy="424122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expenses include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Billing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Mailing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District compliance filings and other requirements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interactions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transfer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expenses include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as needed	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Auditors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CE10AD6C-3FF1-EDE2-3E61-856BCDD312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49" r="20427" b="-1"/>
          <a:stretch/>
        </p:blipFill>
        <p:spPr>
          <a:xfrm>
            <a:off x="7525166" y="10"/>
            <a:ext cx="466683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7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0BC03-782D-BF76-58B2-0E26646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 sz="3700" kern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Public Infrastructure Projects</a:t>
            </a:r>
            <a:endParaRPr lang="en-US" sz="370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62A9-D562-2CD8-0CB4-E18D99241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currently no public infrastructure projects within the District.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0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8A70-6BDF-3E34-5536-B1B3E6E6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Bond Status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FC2022-F74D-40E7-3CD3-97471ECB4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365066"/>
              </p:ext>
            </p:extLst>
          </p:nvPr>
        </p:nvGraphicFramePr>
        <p:xfrm>
          <a:off x="1155558" y="2356319"/>
          <a:ext cx="9889795" cy="371751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67552">
                  <a:extLst>
                    <a:ext uri="{9D8B030D-6E8A-4147-A177-3AD203B41FA5}">
                      <a16:colId xmlns:a16="http://schemas.microsoft.com/office/drawing/2014/main" val="3304118907"/>
                    </a:ext>
                  </a:extLst>
                </a:gridCol>
                <a:gridCol w="2142388">
                  <a:extLst>
                    <a:ext uri="{9D8B030D-6E8A-4147-A177-3AD203B41FA5}">
                      <a16:colId xmlns:a16="http://schemas.microsoft.com/office/drawing/2014/main" val="3335798818"/>
                    </a:ext>
                  </a:extLst>
                </a:gridCol>
                <a:gridCol w="1355343">
                  <a:extLst>
                    <a:ext uri="{9D8B030D-6E8A-4147-A177-3AD203B41FA5}">
                      <a16:colId xmlns:a16="http://schemas.microsoft.com/office/drawing/2014/main" val="1300611088"/>
                    </a:ext>
                  </a:extLst>
                </a:gridCol>
                <a:gridCol w="1460652">
                  <a:extLst>
                    <a:ext uri="{9D8B030D-6E8A-4147-A177-3AD203B41FA5}">
                      <a16:colId xmlns:a16="http://schemas.microsoft.com/office/drawing/2014/main" val="4217344864"/>
                    </a:ext>
                  </a:extLst>
                </a:gridCol>
                <a:gridCol w="615965">
                  <a:extLst>
                    <a:ext uri="{9D8B030D-6E8A-4147-A177-3AD203B41FA5}">
                      <a16:colId xmlns:a16="http://schemas.microsoft.com/office/drawing/2014/main" val="4189310407"/>
                    </a:ext>
                  </a:extLst>
                </a:gridCol>
                <a:gridCol w="615965">
                  <a:extLst>
                    <a:ext uri="{9D8B030D-6E8A-4147-A177-3AD203B41FA5}">
                      <a16:colId xmlns:a16="http://schemas.microsoft.com/office/drawing/2014/main" val="2873582176"/>
                    </a:ext>
                  </a:extLst>
                </a:gridCol>
                <a:gridCol w="615965">
                  <a:extLst>
                    <a:ext uri="{9D8B030D-6E8A-4147-A177-3AD203B41FA5}">
                      <a16:colId xmlns:a16="http://schemas.microsoft.com/office/drawing/2014/main" val="1189723170"/>
                    </a:ext>
                  </a:extLst>
                </a:gridCol>
                <a:gridCol w="615965">
                  <a:extLst>
                    <a:ext uri="{9D8B030D-6E8A-4147-A177-3AD203B41FA5}">
                      <a16:colId xmlns:a16="http://schemas.microsoft.com/office/drawing/2014/main" val="1029104226"/>
                    </a:ext>
                  </a:extLst>
                </a:gridCol>
              </a:tblGrid>
              <a:tr h="9293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1" i="0" u="sng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CONSTITUTION HEIGHTS METROPOLITAN DISTRICT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29301"/>
                  </a:ext>
                </a:extLst>
              </a:tr>
              <a:tr h="929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Bond Amounts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Lender/Trustee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Interest Rate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Issued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BALANCE AS OF 12/31/2023 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18481"/>
                  </a:ext>
                </a:extLst>
              </a:tr>
              <a:tr h="929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Series 2020: $12,335,000</a:t>
                      </a:r>
                    </a:p>
                  </a:txBody>
                  <a:tcPr marL="266043" marR="159626" marT="159626" marB="159626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73037"/>
                  </a:ext>
                </a:extLst>
              </a:tr>
              <a:tr h="92937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Maturity Date: Dec. 1, 2049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UMB BANK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6/9/2020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12,335,000.00</a:t>
                      </a:r>
                    </a:p>
                  </a:txBody>
                  <a:tcPr marL="266043" marR="159626" marT="159626" marB="159626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28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61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6FF54-9053-5F90-5921-1EC2A14B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 fontScale="90000"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Unaudited Financial Statements</a:t>
            </a:r>
            <a:b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Balance Sheet- As of September 30, 2023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06B4D5-B1CE-B194-1A41-D27010FA7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21" y="2293858"/>
            <a:ext cx="6800947" cy="395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0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6FF54-9053-5F90-5921-1EC2A14B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Sheet- As of September 30, 2023 (CONT’D)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4ABA0-760B-0C5E-2D77-489C9C0F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316" y="1816825"/>
            <a:ext cx="5199358" cy="491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1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EAF58-15A2-87F1-5434-4FE52CD8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Unaudited Financial Statements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&amp; Loss 2023 Budget vs. Actual – As of September 30, 2023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205656-ACEC-ED40-566D-90A5E3733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762" y="2191440"/>
            <a:ext cx="8950465" cy="416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7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4DAA08-BEE2-9BB4-9476-841A4AD1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 &amp; Loss 2023 Budget vs. Actual – As of September 30, 2023 (CONT’D)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26E0-C6A7-FB38-96DE-9501C5DDE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410" y="2010758"/>
            <a:ext cx="8383170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Constitution Heights Metropolitan District </vt:lpstr>
      <vt:lpstr>Structure of the District</vt:lpstr>
      <vt:lpstr>Operational Expenses</vt:lpstr>
      <vt:lpstr>Current Public Infrastructure Projects</vt:lpstr>
      <vt:lpstr>Current Bond Status</vt:lpstr>
      <vt:lpstr>Unaudited Financial Statements Balance Sheet- As of September 30, 2023</vt:lpstr>
      <vt:lpstr>Balance Sheet- As of September 30, 2023 (CONT’D)</vt:lpstr>
      <vt:lpstr>Unaudited Financial Statements Profit &amp; Loss 2023 Budget vs. Actual – As of September 30, 2023</vt:lpstr>
      <vt:lpstr>Profit &amp; Loss 2023 Budget vs. Actual – As of September 30, 2023 (CONT’D)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Heights Metropolitan District </dc:title>
  <dc:creator>Rylee DeLong</dc:creator>
  <cp:lastModifiedBy>Adam Noel</cp:lastModifiedBy>
  <cp:revision>8</cp:revision>
  <dcterms:created xsi:type="dcterms:W3CDTF">2023-10-25T14:50:34Z</dcterms:created>
  <dcterms:modified xsi:type="dcterms:W3CDTF">2023-11-07T20:19:44Z</dcterms:modified>
</cp:coreProperties>
</file>